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EDIJSKE KOMUNIKACIJE"/>
          <p:cNvSpPr txBox="1"/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MEDIJSKE KOMUNIKACIJE</a:t>
            </a:r>
          </a:p>
        </p:txBody>
      </p:sp>
      <p:sp>
        <p:nvSpPr>
          <p:cNvPr id="21" name="Predavači: mr Milenko Đurić,…"/>
          <p:cNvSpPr txBox="1"/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ouble-click to edi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</a:p>
        </p:txBody>
      </p:sp>
      <p:sp>
        <p:nvSpPr>
          <p:cNvPr id="24" name="MEDIJSKA KAMPANJA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buSzTx/>
              <a:buNone/>
              <a:defRPr>
                <a:solidFill>
                  <a:srgbClr val="FF0000"/>
                </a:solidFill>
              </a:defRPr>
            </a:pPr>
          </a:p>
          <a:p>
            <a:pPr marL="0" indent="0" algn="ctr">
              <a:buSzTx/>
              <a:buNone/>
              <a:defRPr>
                <a:solidFill>
                  <a:srgbClr val="FF0000"/>
                </a:solidFill>
              </a:defRPr>
            </a:pPr>
          </a:p>
          <a:p>
            <a:pPr marL="0" indent="0" algn="ctr">
              <a:spcBef>
                <a:spcPts val="1400"/>
              </a:spcBef>
              <a:buSzTx/>
              <a:buNone/>
              <a:defRPr sz="6000">
                <a:solidFill>
                  <a:srgbClr val="FF0000"/>
                </a:solidFill>
              </a:defRPr>
            </a:pPr>
            <a:r>
              <a:t>MEDIJSKA KAMPANJA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EDIJSKA KAMPAN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MEDIJSKA KAMPANJA</a:t>
            </a:r>
          </a:p>
        </p:txBody>
      </p:sp>
      <p:sp>
        <p:nvSpPr>
          <p:cNvPr id="27" name="Medijska kamapnja je oblik planirane i organizovane komunikacije pojedinca, grupe ili organizacije sa ciljnim javnostima koja se realizuje putem medij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Medijska kamapnja je oblik planirane i organizovane komunikacije pojedinca, grupe ili organizacije sa ciljnim javnostima koja se realizuje putem medija.</a:t>
            </a:r>
          </a:p>
          <a:p>
            <a:pPr>
              <a:buChar char="•"/>
            </a:pPr>
            <a:r>
              <a:t>Dva osnovna vida su oglašavanje i publicitet.</a:t>
            </a:r>
          </a:p>
          <a:p>
            <a:pPr>
              <a:buChar char="•"/>
            </a:pPr>
            <a:r>
              <a:t>Publicitet ima znatno veći kredibilitet od oglašavanja.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EDIJSKA KAMPAN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MEDIJSKA KAMPANJA</a:t>
            </a:r>
          </a:p>
        </p:txBody>
      </p:sp>
      <p:sp>
        <p:nvSpPr>
          <p:cNvPr id="30" name="Medijska kampanja podrazumeva proaktivni pristup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Medijska kampanja podrazumeva proaktivni pristup.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Dvosmerni simetrični model komunikacije.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UBLICITE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PUBLICITET</a:t>
            </a:r>
          </a:p>
        </p:txBody>
      </p:sp>
      <p:sp>
        <p:nvSpPr>
          <p:cNvPr id="33" name="Publicitet se odnosi na prisutnost nekog ili nečeg u medijskim sadržajima, u delu koji nije plaćeni oglasni prostor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Publicitet se odnosi na prisutnost nekog ili nečeg u medijskim sadržajima, u delu koji nije plaćeni oglasni prostor.</a:t>
            </a:r>
          </a:p>
          <a:p>
            <a:pPr>
              <a:buChar char="•"/>
            </a:pPr>
            <a:r>
              <a:t>Publicitet predstavlja prostor ili vreme koje mediji posvećuju određenom događaju, osobi, organizaciji, društvenoj pojavi ili temi.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UBLICITE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PUBLICITET</a:t>
            </a:r>
          </a:p>
        </p:txBody>
      </p:sp>
      <p:sp>
        <p:nvSpPr>
          <p:cNvPr id="36" name="Publicitet delimo na: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Publicitet delimo na:</a:t>
            </a:r>
          </a:p>
          <a:p>
            <a:pPr>
              <a:buFontTx/>
              <a:buChar char="-"/>
            </a:pPr>
            <a:r>
              <a:t>Primarni i </a:t>
            </a:r>
          </a:p>
          <a:p>
            <a:pPr>
              <a:buFontTx/>
              <a:buChar char="-"/>
            </a:pPr>
            <a:r>
              <a:t>Sekundarni</a:t>
            </a:r>
          </a:p>
          <a:p>
            <a:pPr>
              <a:buChar char="•"/>
            </a:pPr>
            <a:r>
              <a:t>Publicitet može biti i:</a:t>
            </a:r>
          </a:p>
          <a:p>
            <a:pPr>
              <a:buFontTx/>
              <a:buChar char="-"/>
            </a:pPr>
            <a:r>
              <a:t>Pozitivni i</a:t>
            </a:r>
          </a:p>
          <a:p>
            <a:pPr>
              <a:buFontTx/>
              <a:buChar char="-"/>
            </a:pPr>
            <a:r>
              <a:t>Negativni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UBLICITE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PUBLICITET</a:t>
            </a:r>
          </a:p>
        </p:txBody>
      </p:sp>
      <p:sp>
        <p:nvSpPr>
          <p:cNvPr id="39" name="Stručnjak za odnose s  javnošću mora poznavati medije i novinarstvo kako bi uspešno stvorio publicitet za potrebe subjekta koga zastupa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8897" indent="-318897" defTabSz="850391">
              <a:buChar char="•"/>
              <a:defRPr sz="2976"/>
            </a:pPr>
            <a:r>
              <a:t>Stručnjak za odnose s  javnošću mora poznavati medije i novinarstvo kako bi uspešno stvorio publicitet za potrebe subjekta koga zastupa</a:t>
            </a:r>
          </a:p>
          <a:p>
            <a:pPr marL="318897" indent="-318897" defTabSz="850391">
              <a:buChar char="•"/>
              <a:defRPr sz="2976"/>
            </a:pPr>
            <a:r>
              <a:t>Najpre mora poznavati sve vrste medija, potom kako se pravi vest, stilove novinarskog izveštavanja, načine uredničkog razmišljanja, uredničku politiku pojedinih medija i dr. </a:t>
            </a:r>
          </a:p>
          <a:p>
            <a:pPr marL="318897" indent="-318897" defTabSz="850391">
              <a:buChar char="•"/>
              <a:defRPr sz="2976"/>
            </a:pPr>
            <a:r>
              <a:t>Tek sa ovim znanjima on je u stanju da napravi i plasira vest koju će mediji objaviti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UBLICITE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PUBLICITET</a:t>
            </a:r>
          </a:p>
        </p:txBody>
      </p:sp>
      <p:sp>
        <p:nvSpPr>
          <p:cNvPr id="42" name="Planiranje i organizovanje aktivnosti ili događaja koji će zbog svoje prirode privući pažnju medij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Planiranje i organizovanje aktivnosti ili događaja koji će zbog svoje prirode privući pažnju medija.</a:t>
            </a:r>
          </a:p>
          <a:p>
            <a:pPr>
              <a:buChar char="•"/>
            </a:pPr>
            <a:r>
              <a:t>Pravovremeno i adekvatno reagovanje na inicijativu predstavnika medija.</a:t>
            </a:r>
          </a:p>
          <a:p>
            <a:pPr>
              <a:buChar char="•"/>
            </a:pPr>
            <a:r>
              <a:t>Proaktivno iniciranje medijskog izveštavanja plasiranjem, distribucijom i prezentovanjem informacija.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KAKO PLASIRATI INFORMACIJU O ORGANIZACIJ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361188">
              <a:defRPr sz="3792">
                <a:solidFill>
                  <a:srgbClr val="FF0000"/>
                </a:solidFill>
              </a:defRPr>
            </a:lvl1pPr>
          </a:lstStyle>
          <a:p>
            <a:pPr/>
            <a:r>
              <a:t>KAKO PLASIRATI INFORMACIJU O ORGANIZACIJI U MEDIJIMA</a:t>
            </a:r>
          </a:p>
        </p:txBody>
      </p:sp>
      <p:sp>
        <p:nvSpPr>
          <p:cNvPr id="45" name="Biti jedinstven u nečemu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Biti jedinstven u nečemu;</a:t>
            </a:r>
          </a:p>
          <a:p>
            <a:pPr>
              <a:buChar char="•"/>
            </a:pPr>
            <a:r>
              <a:t>Biti prvi u nečemu;</a:t>
            </a:r>
          </a:p>
          <a:p>
            <a:pPr>
              <a:buChar char="•"/>
            </a:pPr>
            <a:r>
              <a:t>Staviti delatnost organizacije ili njenih zaposlenih u neki aktuelan ili širi društveni kontekst;</a:t>
            </a:r>
          </a:p>
          <a:p>
            <a:pPr>
              <a:buChar char="•"/>
            </a:pPr>
            <a:r>
              <a:t>Ostvariti značajan uticaj na društvenu zajednicu;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KAKO PLASIRATI INFORMACIJU O ORGANIZACIJ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361188">
              <a:defRPr sz="3792">
                <a:solidFill>
                  <a:srgbClr val="FF0000"/>
                </a:solidFill>
              </a:defRPr>
            </a:lvl1pPr>
          </a:lstStyle>
          <a:p>
            <a:pPr/>
            <a:r>
              <a:t>KAKO PLASIRATI INFORMACIJU O ORGANIZACIJI U MEDIJIMA</a:t>
            </a:r>
          </a:p>
        </p:txBody>
      </p:sp>
      <p:sp>
        <p:nvSpPr>
          <p:cNvPr id="48" name="Identifikovanje trendova na osnovu promena u poslovanju organizacije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Identifikovanje trendova na osnovu promena u poslovanju organizacije;</a:t>
            </a:r>
          </a:p>
          <a:p>
            <a:pPr>
              <a:buChar char="•"/>
            </a:pPr>
            <a:r>
              <a:t>Organizovanje specijalnih događaja;</a:t>
            </a:r>
          </a:p>
          <a:p>
            <a:pPr>
              <a:buChar char="•"/>
            </a:pPr>
            <a:r>
              <a:t>Stručni saveti za potrošače;</a:t>
            </a:r>
          </a:p>
          <a:p>
            <a:pPr>
              <a:buChar char="•"/>
            </a:pPr>
            <a:r>
              <a:t>Interesantan ili nesvakidašnji način upotrebe određenog proizvoda ili usluge;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KAKO PLASIRATI INFORMACIJU O ORGANIZACIJ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361188">
              <a:defRPr sz="3792">
                <a:solidFill>
                  <a:srgbClr val="FF0000"/>
                </a:solidFill>
              </a:defRPr>
            </a:lvl1pPr>
          </a:lstStyle>
          <a:p>
            <a:pPr/>
            <a:r>
              <a:t>KAKO PLASIRATI INFORMACIJU O ORGANIZACIJI U MEDIJIMA</a:t>
            </a:r>
          </a:p>
        </p:txBody>
      </p:sp>
      <p:sp>
        <p:nvSpPr>
          <p:cNvPr id="51" name="Jubilej, rekord ili značajan momenat u poslovanju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Jubilej, rekord ili značajan momenat u poslovanju;</a:t>
            </a:r>
          </a:p>
          <a:p>
            <a:pPr>
              <a:buChar char="•"/>
            </a:pPr>
            <a:r>
              <a:t>Uspeh ili priznanje na domaćem ili međunarodnom nivou;</a:t>
            </a:r>
          </a:p>
          <a:p>
            <a:pPr>
              <a:buChar char="•"/>
            </a:pPr>
            <a:r>
              <a:t>Organizovanje istraživanja i publikovanje rezultata;</a:t>
            </a:r>
          </a:p>
          <a:p>
            <a:pPr>
              <a:buChar char="•"/>
            </a:pPr>
            <a:r>
              <a:t>Javno saopštavanje mišljenja ili stavova o nekom pitanju;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KAKO PLASIRATI INFORMACIJU O ORGANIZACIJ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361188">
              <a:defRPr sz="3792">
                <a:solidFill>
                  <a:srgbClr val="FF0000"/>
                </a:solidFill>
              </a:defRPr>
            </a:lvl1pPr>
          </a:lstStyle>
          <a:p>
            <a:pPr/>
            <a:r>
              <a:t>KAKO PLASIRATI INFORMACIJU O ORGANIZACIJI U MEDIJIMA</a:t>
            </a:r>
          </a:p>
        </p:txBody>
      </p:sp>
      <p:sp>
        <p:nvSpPr>
          <p:cNvPr id="54" name="Stvaranje publiciteta u strukovnim medijima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Stvaranje publiciteta u strukovnim medijima;</a:t>
            </a:r>
          </a:p>
          <a:p>
            <a:pPr>
              <a:buChar char="•"/>
            </a:pPr>
            <a:r>
              <a:t>Publicitet stvara publicitet;</a:t>
            </a:r>
          </a:p>
          <a:p>
            <a:pPr>
              <a:buChar char="•"/>
            </a:pPr>
            <a:r>
              <a:t>Plasiranje informacija putem </a:t>
            </a:r>
            <a:r>
              <a:rPr i="1"/>
              <a:t>on line</a:t>
            </a:r>
            <a:r>
              <a:t> medija.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AZE U STVARANJU PUBLICITET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FAZE U STVARANJU PUBLICITETA</a:t>
            </a:r>
          </a:p>
        </p:txBody>
      </p:sp>
      <p:sp>
        <p:nvSpPr>
          <p:cNvPr id="57" name="Situaciona analiza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Situaciona analiza</a:t>
            </a:r>
          </a:p>
          <a:p>
            <a:pPr>
              <a:buChar char="•"/>
            </a:pPr>
            <a:r>
              <a:t>Definisanje cilja medijske kampanje</a:t>
            </a:r>
          </a:p>
          <a:p>
            <a:pPr>
              <a:buChar char="•"/>
            </a:pPr>
            <a:r>
              <a:t>Identifikacija i analiza ciljnih javnosti</a:t>
            </a:r>
          </a:p>
          <a:p>
            <a:pPr>
              <a:buChar char="•"/>
            </a:pPr>
            <a:r>
              <a:t>Analiza i izbor medija</a:t>
            </a:r>
          </a:p>
          <a:p>
            <a:pPr>
              <a:buChar char="•"/>
            </a:pPr>
            <a:r>
              <a:t>Izbor i ovlašćivanje predstavnika za medije</a:t>
            </a:r>
          </a:p>
          <a:p>
            <a:pPr>
              <a:buChar char="•"/>
            </a:pPr>
            <a:r>
              <a:t>Formulisanje ključne poruke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AZE U STVARANJU PUBLICITET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FAZE U STVARANJU PUBLICITETA</a:t>
            </a:r>
          </a:p>
        </p:txBody>
      </p:sp>
      <p:sp>
        <p:nvSpPr>
          <p:cNvPr id="60" name="Izbor i osmišljavanje instrumenata komunikacije sa medijima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Izbor i osmišljavanje instrumenata komunikacije sa medijima</a:t>
            </a:r>
          </a:p>
          <a:p>
            <a:pPr>
              <a:buChar char="•"/>
            </a:pPr>
            <a:r>
              <a:t>Definisanje i realizacija strategije i taktike medijske kampanje</a:t>
            </a:r>
          </a:p>
          <a:p>
            <a:pPr>
              <a:buChar char="•"/>
            </a:pPr>
            <a:r>
              <a:t>Evaluacija efekata medijske kampanje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ITUACIONA ANALIZ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SITUACIONA ANALIZA</a:t>
            </a:r>
          </a:p>
        </p:txBody>
      </p:sp>
      <p:sp>
        <p:nvSpPr>
          <p:cNvPr id="63" name="Polazna osnova za svaku komunikacionu aktivnost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Polazna osnova za svaku komunikacionu aktivnost</a:t>
            </a:r>
          </a:p>
          <a:p>
            <a:pPr>
              <a:buChar char="•"/>
            </a:pPr>
            <a:r>
              <a:t>Interna situaciona analiza</a:t>
            </a:r>
          </a:p>
          <a:p>
            <a:pPr>
              <a:buChar char="•"/>
            </a:pPr>
            <a:r>
              <a:t>Eksterna situaciona analiza</a:t>
            </a:r>
          </a:p>
          <a:p>
            <a:pPr>
              <a:buChar char="•"/>
            </a:pPr>
            <a:r>
              <a:t>SWOT (Strengths, Weaknesses, Opportunities, Threats-Snage, Slabosti, Prilike, Pretnje)</a:t>
            </a:r>
          </a:p>
          <a:p>
            <a:pPr>
              <a:buChar char="•"/>
            </a:pPr>
            <a:r>
              <a:t>PEST (Politički, Ekonomski, Socio-kulturološki i Tehnološki faktori)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EFINISANJE CILJA MEDIJSKE KAMPANJ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04672">
              <a:defRPr sz="3872">
                <a:solidFill>
                  <a:srgbClr val="FF0000"/>
                </a:solidFill>
              </a:defRPr>
            </a:lvl1pPr>
          </a:lstStyle>
          <a:p>
            <a:pPr/>
            <a:r>
              <a:t>DEFINISANJE CILJA MEDIJSKE KAMPANJE</a:t>
            </a:r>
          </a:p>
        </p:txBody>
      </p:sp>
      <p:sp>
        <p:nvSpPr>
          <p:cNvPr id="66" name="Kompatibilnost sa hijerarhijski nadređenim ciljevima (korporativni, marketinški, PR)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Kompatibilnost sa hijerarhijski nadređenim ciljevima (korporativni, marketinški, PR).</a:t>
            </a:r>
          </a:p>
          <a:p>
            <a:pPr>
              <a:buChar char="•"/>
            </a:pPr>
            <a:r>
              <a:t>Opšti </a:t>
            </a:r>
          </a:p>
          <a:p>
            <a:pPr>
              <a:buChar char="•"/>
            </a:pPr>
            <a:r>
              <a:t>Specifični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PŠTI CILJEV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OPŠTI CILJEVI</a:t>
            </a:r>
          </a:p>
        </p:txBody>
      </p:sp>
      <p:sp>
        <p:nvSpPr>
          <p:cNvPr id="69" name="Stvaranje svesti kod ciljne javnosti o kvalitetu proizvoda.…"/>
          <p:cNvSpPr txBox="1"/>
          <p:nvPr>
            <p:ph type="body" idx="4294967295"/>
          </p:nvPr>
        </p:nvSpPr>
        <p:spPr>
          <a:xfrm>
            <a:off x="457199" y="1576299"/>
            <a:ext cx="8229601" cy="452596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Stvaranje svesti kod ciljne javnosti o kvalitetu proizvoda.</a:t>
            </a:r>
          </a:p>
          <a:p>
            <a:pPr>
              <a:buChar char="•"/>
            </a:pPr>
            <a:r>
              <a:t>Pozicioniranje direktora kompanije kao eksperta u određenoj oblasti.</a:t>
            </a:r>
          </a:p>
          <a:p>
            <a:pPr>
              <a:buChar char="•"/>
            </a:pPr>
            <a:r>
              <a:t>Stvaranje svesti o društvenoj odgovornosti kompanije.</a:t>
            </a:r>
          </a:p>
          <a:p>
            <a:pPr>
              <a:buChar char="•"/>
            </a:pPr>
            <a:r>
              <a:t>Pozicioniranje proizvoda kao jedinstvenog ili superiornog i sl.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PECIFIČNI CILJEV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SPECIFIČNI CILJEVI</a:t>
            </a:r>
          </a:p>
        </p:txBody>
      </p:sp>
      <p:sp>
        <p:nvSpPr>
          <p:cNvPr id="72" name="Uspostavljanje ličnog kontakta sa svim urednicima i/ili novinarima do kraja godine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Uspostavljanje ličnog kontakta sa svim urednicima i/ili novinarima do kraja godine.</a:t>
            </a:r>
          </a:p>
          <a:p>
            <a:pPr>
              <a:buChar char="•"/>
            </a:pPr>
            <a:r>
              <a:t>Organizovanje konferencije za medije sredinom godine.</a:t>
            </a:r>
          </a:p>
          <a:p>
            <a:pPr>
              <a:buChar char="•"/>
            </a:pPr>
            <a:r>
              <a:t>Plasiranje određenog broja članaka u svim dnevnim novinama u prvoj polovini godine.</a:t>
            </a:r>
          </a:p>
          <a:p>
            <a:pPr>
              <a:buChar char="•"/>
            </a:pPr>
            <a:r>
              <a:t>Gostovanje direktora na nacionalnoj televiziji u narednom periodu.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IDENTIFIKACIJA I ANALIZA CILJNIH JAVNOST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IDENTIFIKACIJA I ANALIZA CILJNIH JAVNOSTI</a:t>
            </a:r>
          </a:p>
        </p:txBody>
      </p:sp>
      <p:sp>
        <p:nvSpPr>
          <p:cNvPr id="75" name="Geografski kriterijumi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Geografski kriterijumi</a:t>
            </a:r>
          </a:p>
          <a:p>
            <a:pPr>
              <a:buChar char="•"/>
            </a:pPr>
            <a:r>
              <a:t>Demografski kriterijumi</a:t>
            </a:r>
          </a:p>
          <a:p>
            <a:pPr>
              <a:buChar char="•"/>
            </a:pPr>
            <a:r>
              <a:t>Psihografski kriterijumi</a:t>
            </a:r>
          </a:p>
          <a:p>
            <a:pPr>
              <a:buChar char="•"/>
            </a:pPr>
            <a:r>
              <a:t>Bihejvioralni kriterijumi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DENTIFIKACIJA I ANALIZA CILJNIH JAVNOSTI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IDENTIFIKACIJA I ANALIZA CILJNIH JAVNOSTI</a:t>
            </a:r>
          </a:p>
        </p:txBody>
      </p:sp>
      <p:sp>
        <p:nvSpPr>
          <p:cNvPr id="78" name="Interne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Interne;</a:t>
            </a:r>
          </a:p>
          <a:p>
            <a:pPr>
              <a:buChar char="•"/>
            </a:pPr>
            <a:r>
              <a:t>Eksterne;</a:t>
            </a:r>
          </a:p>
          <a:p>
            <a:pPr>
              <a:buChar char="•"/>
            </a:pPr>
            <a:r>
              <a:t>Zajedničke za sve organizacije;</a:t>
            </a:r>
          </a:p>
          <a:p>
            <a:pPr>
              <a:buChar char="•"/>
            </a:pPr>
            <a:r>
              <a:t>Specifične ciljne javnosti konkretne organizacije;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NALIZA I IZBOR MEDIJ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ANALIZA I IZBOR MEDIJA</a:t>
            </a:r>
          </a:p>
        </p:txBody>
      </p:sp>
      <p:sp>
        <p:nvSpPr>
          <p:cNvPr id="81" name="Plasirati pravu poruku,na pravom mestu, u pravo vreme,na pravi način i pravim osobama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9184" indent="-329184" defTabSz="877823">
              <a:buChar char="•"/>
              <a:defRPr sz="2976"/>
            </a:pPr>
            <a:r>
              <a:t>Plasirati pravu poruku,na pravom mestu, u pravo vreme,na pravi način i pravim osobama.</a:t>
            </a:r>
          </a:p>
          <a:p>
            <a:pPr marL="329184" indent="-329184" defTabSz="877823">
              <a:buChar char="•"/>
              <a:defRPr sz="2976"/>
            </a:pPr>
            <a:r>
              <a:t>Veličina auditorijuma i profil uređivačke publike.</a:t>
            </a:r>
          </a:p>
          <a:p>
            <a:pPr marL="329184" indent="-329184" defTabSz="877823">
              <a:buChar char="•"/>
              <a:defRPr sz="2976"/>
            </a:pPr>
            <a:r>
              <a:t>Poverenje koje auditorijum ima prema određenom mediju, rubrikama, emisijama, novinarima.</a:t>
            </a:r>
          </a:p>
          <a:p>
            <a:pPr marL="329184" indent="-329184" defTabSz="877823">
              <a:buChar char="•"/>
              <a:defRPr sz="2976"/>
            </a:pPr>
            <a:r>
              <a:t>Važnost brzine prenosa informacije.</a:t>
            </a:r>
          </a:p>
          <a:p>
            <a:pPr marL="329184" indent="-329184" defTabSz="877823">
              <a:buChar char="•"/>
              <a:defRPr sz="2976"/>
            </a:pPr>
            <a:r>
              <a:t>Poznavanje ciljnih grupa pojedinih medija.</a:t>
            </a:r>
          </a:p>
          <a:p>
            <a:pPr marL="329184" indent="-329184" defTabSz="877823">
              <a:buChar char="•"/>
              <a:defRPr sz="2976"/>
            </a:pPr>
            <a:r>
              <a:t>Koje medije prate pripadnici željene ciljne javnosti.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circl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REDSTAVNIK ZA MEDIJ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PREDSTAVNIK ZA MEDIJE</a:t>
            </a:r>
          </a:p>
        </p:txBody>
      </p:sp>
      <p:sp>
        <p:nvSpPr>
          <p:cNvPr id="84" name="Portparol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Portparol</a:t>
            </a:r>
          </a:p>
          <a:p>
            <a:pPr>
              <a:buChar char="•"/>
            </a:pPr>
            <a:r>
              <a:t>Dostupnost</a:t>
            </a:r>
          </a:p>
          <a:p>
            <a:pPr>
              <a:buChar char="•"/>
            </a:pPr>
            <a:r>
              <a:t>Profesionalnost</a:t>
            </a:r>
          </a:p>
          <a:p>
            <a:pPr>
              <a:buChar char="•"/>
            </a:pPr>
            <a:r>
              <a:t>Obaveštenost</a:t>
            </a:r>
          </a:p>
          <a:p>
            <a:pPr>
              <a:buChar char="•"/>
            </a:pPr>
            <a:r>
              <a:t>Predusretljivost</a:t>
            </a:r>
          </a:p>
          <a:p>
            <a:pPr>
              <a:buChar char="•"/>
            </a:pPr>
            <a:r>
              <a:t>Pouzdanost</a:t>
            </a:r>
          </a:p>
          <a:p>
            <a:pPr>
              <a:buChar char="•"/>
            </a:pPr>
            <a:r>
              <a:t>Neophodna ovlašćenja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ORMULISANJE KLJUČNE PORUK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FORMULISANJE KLJUČNE PORUKE</a:t>
            </a:r>
          </a:p>
        </p:txBody>
      </p:sp>
      <p:sp>
        <p:nvSpPr>
          <p:cNvPr id="87" name="Ključna poruka treba da reflektuje vrednosti organizacije, njene ciljeve ili stavove o nekom pitanju.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Ključna poruka treba da reflektuje vrednosti organizacije, njene ciljeve ili stavove o nekom pitanju.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Može biti sintagma ili rečenica koja kod ciljnih javnosti treba da probudi određene asocijacije.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ORMULISANJE KLJUČNE PORUK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FORMULISANJE KLJUČNE PORUKE</a:t>
            </a:r>
          </a:p>
        </p:txBody>
      </p:sp>
      <p:sp>
        <p:nvSpPr>
          <p:cNvPr id="90" name="Implicitan način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Implicitan način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Eksplicitan način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ORMULISANJE KLJUČNE PORUK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FORMULISANJE KLJUČNE PORUKE</a:t>
            </a:r>
          </a:p>
        </p:txBody>
      </p:sp>
      <p:sp>
        <p:nvSpPr>
          <p:cNvPr id="93" name="Koristiti konkretne primere.…"/>
          <p:cNvSpPr txBox="1"/>
          <p:nvPr>
            <p:ph type="body" idx="4294967295"/>
          </p:nvPr>
        </p:nvSpPr>
        <p:spPr>
          <a:xfrm>
            <a:off x="457199" y="1576299"/>
            <a:ext cx="8229601" cy="452596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Koristiti konkretne primere.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Ne treba držati moralne pridike.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Dobro smišljena dosetka je uvek dobrodošla.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Sa humorom treba biti oprezan.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ORMULISANJE KLJUČNE PORUKE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FORMULISANJE KLJUČNE PORUKE</a:t>
            </a:r>
          </a:p>
        </p:txBody>
      </p:sp>
      <p:sp>
        <p:nvSpPr>
          <p:cNvPr id="96" name="Upotreba stilskih sredstava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lvl="1" marL="6858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Upotreba stilskih sredstava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Symbol"/>
              <a:buChar char="-"/>
            </a:pPr>
            <a:r>
              <a:t> aliteracija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Symbol"/>
              <a:buChar char="-"/>
            </a:pPr>
            <a:r>
              <a:t> rima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Symbol"/>
              <a:buChar char="-"/>
            </a:pPr>
            <a:r>
              <a:t> paralelizam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Popularna izreka;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Uz malo ironije preformulisati reči oponenta.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SIRANJE INFORMACIJA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77823">
              <a:defRPr sz="4224">
                <a:solidFill>
                  <a:srgbClr val="FF0000"/>
                </a:solidFill>
              </a:defRPr>
            </a:lvl1pPr>
          </a:lstStyle>
          <a:p>
            <a:pPr/>
            <a:r>
              <a:t>PLASIRANJE INFORMACIJA MEDIJIMA</a:t>
            </a:r>
          </a:p>
        </p:txBody>
      </p:sp>
      <p:sp>
        <p:nvSpPr>
          <p:cNvPr id="99" name="Neprestano traganje za novostima koje će zavredeti objavu u medijima;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Neprestano traganje za novostima koje će zavredeti objavu u medijima;</a:t>
            </a:r>
          </a:p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Nastup u medijima;</a:t>
            </a:r>
          </a:p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Članak o određenoj temi;</a:t>
            </a:r>
          </a:p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Razgovor sa novinarima;</a:t>
            </a:r>
          </a:p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Intervju;</a:t>
            </a:r>
          </a:p>
          <a:p>
            <a:pPr marL="228600" indent="-228600">
              <a:lnSpc>
                <a:spcPct val="81000"/>
              </a:lnSpc>
              <a:spcBef>
                <a:spcPts val="1000"/>
              </a:spcBef>
              <a:buChar char="•"/>
            </a:pPr>
            <a:r>
              <a:t>Konferencija za medije i dr.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02" name="KO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KO?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POŠILJALAC - Ko iz organizacije daje izjavu, šalje saopštenje, kontaktira novinare...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PRIMALAC – U kojim medijima se plasira informacija, sa kojim novinarima ili urednicima se po tom pitanju kontaktira i dr.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05" name="ŠTA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ŠTA?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Sadržaj informacije – vest, događaj, komentar, analiza i sl.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08" name="KADA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KADA?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Koje je pravo vreme za plasiranje informacije?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Da li će se svim medijima istovremeno plasirati informacija ili će pojedini mediji dobiti ekskluzivu?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11" name="KAKO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KAKO?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Način distribucije informacije – saopštenje za javnost, konferencija za novinare, nastup u medijima i dr.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Forma u kojoj se plasira informacija – vest, priča, najava događaja, komentar, stručni članak i sl.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14" name="GDE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GDE?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Mesto održavanja konferencije za medije ili nekog drugog susreta sa predstavnicima medija (intervju, reportaža i sl.)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AKTIČKI OKVIR PLASIRANJA VESTI U MEDIJIMA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86384">
              <a:defRPr sz="3784">
                <a:solidFill>
                  <a:srgbClr val="FF0000"/>
                </a:solidFill>
              </a:defRPr>
            </a:lvl1pPr>
          </a:lstStyle>
          <a:p>
            <a:pPr/>
            <a:r>
              <a:t>TAKTIČKI OKVIR PLASIRANJA VESTI U MEDIJIMA</a:t>
            </a:r>
          </a:p>
        </p:txBody>
      </p:sp>
      <p:sp>
        <p:nvSpPr>
          <p:cNvPr id="117" name="ZAŠTO?…"/>
          <p:cNvSpPr txBox="1"/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ZAŠTO?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t>Definisan cilj – ostvariti određenu vrstu i obim publiciteta kako bi se uticalo na medijsku prepoznatljivost.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EDIJSKE KOMUNIKACIJE"/>
          <p:cNvSpPr txBox="1"/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MEDIJSKE KOMUNIKACIJE</a:t>
            </a:r>
          </a:p>
        </p:txBody>
      </p:sp>
      <p:sp>
        <p:nvSpPr>
          <p:cNvPr id="120" name="Predavači: mr Milenko Đurić,…"/>
          <p:cNvSpPr txBox="1"/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